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3" r:id="rId4"/>
    <p:sldId id="268" r:id="rId5"/>
    <p:sldId id="264" r:id="rId6"/>
    <p:sldId id="269" r:id="rId7"/>
    <p:sldId id="270" r:id="rId8"/>
    <p:sldId id="266" r:id="rId9"/>
    <p:sldId id="267"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Roche" initials="MR" lastIdx="1" clrIdx="0">
    <p:extLst>
      <p:ext uri="{19B8F6BF-5375-455C-9EA6-DF929625EA0E}">
        <p15:presenceInfo xmlns:p15="http://schemas.microsoft.com/office/powerpoint/2012/main" userId="5721f9e80b5fd5d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6" d="100"/>
          <a:sy n="86" d="100"/>
        </p:scale>
        <p:origin x="114" y="22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9D67F5B0-6295-48BA-AA06-9622C90DC2EE}" type="datetimeFigureOut">
              <a:rPr lang="en-US" smtClean="0"/>
              <a:t>2/12/2020</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5219F2B-84DE-475C-852E-EE2ECE56E019}" type="slidenum">
              <a:rPr lang="en-US" smtClean="0"/>
              <a:t>‹#›</a:t>
            </a:fld>
            <a:endParaRPr lang="en-US" dirty="0"/>
          </a:p>
        </p:txBody>
      </p:sp>
    </p:spTree>
    <p:extLst>
      <p:ext uri="{BB962C8B-B14F-4D97-AF65-F5344CB8AC3E}">
        <p14:creationId xmlns:p14="http://schemas.microsoft.com/office/powerpoint/2010/main" val="398091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C5C121-A142-4E4C-B47C-567D41B1C9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4C7A6AB-7958-4020-BE63-ECACD1DE8F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F0A68ED-31CD-4DDA-BF59-67B16FE53910}"/>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5" name="Footer Placeholder 4">
            <a:extLst>
              <a:ext uri="{FF2B5EF4-FFF2-40B4-BE49-F238E27FC236}">
                <a16:creationId xmlns:a16="http://schemas.microsoft.com/office/drawing/2014/main" xmlns="" id="{5F9BD290-996B-4A84-9925-985CB79C3D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3E8100A-82FE-42BC-86AA-960DD66ACB6C}"/>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104107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D45B25-0991-4246-80D0-AAB9C74CF6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662C506-41DA-4D36-B3E7-D491A5A4B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8AD702-312F-4E87-9837-F45F3BBD9F30}"/>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5" name="Footer Placeholder 4">
            <a:extLst>
              <a:ext uri="{FF2B5EF4-FFF2-40B4-BE49-F238E27FC236}">
                <a16:creationId xmlns:a16="http://schemas.microsoft.com/office/drawing/2014/main" xmlns="" id="{C4FBE681-227D-40E8-BE26-A933F06201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CACD394-AC49-4BEA-85DF-DD37146A8CCE}"/>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290144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D7FD59F-AC36-447E-B047-DB1ABDFFC6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49B6DDE-A3CF-452F-A354-0C582E1950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BDBDE2B-1E2D-4F4C-BBEE-FFFBA6377084}"/>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5" name="Footer Placeholder 4">
            <a:extLst>
              <a:ext uri="{FF2B5EF4-FFF2-40B4-BE49-F238E27FC236}">
                <a16:creationId xmlns:a16="http://schemas.microsoft.com/office/drawing/2014/main" xmlns="" id="{FBEC8BD7-00A1-4102-80F6-FED56395FC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86F21C7-558D-4860-B862-CCB81A64B46B}"/>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217656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AD65E4-0864-40B4-9597-FC791CF68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7A79093-5D56-467C-97BD-3CE6CD1E98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2C9797-CDA9-47C8-85A1-B6CEE3484EB0}"/>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5" name="Footer Placeholder 4">
            <a:extLst>
              <a:ext uri="{FF2B5EF4-FFF2-40B4-BE49-F238E27FC236}">
                <a16:creationId xmlns:a16="http://schemas.microsoft.com/office/drawing/2014/main" xmlns="" id="{46FDA73B-D404-4AB8-8201-1F77E02BA6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A9DAB1E-2D63-4816-BF3A-BDCE8BFA8D9F}"/>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3302449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368B86-5B4A-4489-8E58-0D86E75E65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CC56745-966A-445A-A5F3-12E7F491A6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929DBAE-6944-49D7-8021-30E610C605F1}"/>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5" name="Footer Placeholder 4">
            <a:extLst>
              <a:ext uri="{FF2B5EF4-FFF2-40B4-BE49-F238E27FC236}">
                <a16:creationId xmlns:a16="http://schemas.microsoft.com/office/drawing/2014/main" xmlns="" id="{68ECA506-360D-42FD-84FC-E1B4DA9411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BC9BED2-A665-46AF-910D-D3E938FF2321}"/>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398201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CB8B68-99A6-46AD-B960-C195A67313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F7E39B3-FC4B-418A-BD12-85497223CF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8ACAD73-CE6D-4397-A85E-1668BE690F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A678F2A-DA4E-4D63-B30B-EF5BBF0E885A}"/>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6" name="Footer Placeholder 5">
            <a:extLst>
              <a:ext uri="{FF2B5EF4-FFF2-40B4-BE49-F238E27FC236}">
                <a16:creationId xmlns:a16="http://schemas.microsoft.com/office/drawing/2014/main" xmlns="" id="{4DF822EB-6FBB-4C9F-B986-5D5D11AE6A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C3CEC168-2536-4EF8-8C41-0826DE5CC335}"/>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346284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18358-4893-483E-9EDD-3E698B5673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E2D0C3B-B01F-4DB5-BDAA-815A70A2AF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4D9B51E-BE20-42CE-B882-C8C2F2D363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17A8F19-C48A-4147-BB89-441B7C40BD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8F3A317-565D-4251-9959-E0E22972A6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24445DC-5C6D-4978-BC2A-54E9CFA70496}"/>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8" name="Footer Placeholder 7">
            <a:extLst>
              <a:ext uri="{FF2B5EF4-FFF2-40B4-BE49-F238E27FC236}">
                <a16:creationId xmlns:a16="http://schemas.microsoft.com/office/drawing/2014/main" xmlns="" id="{C53B77FE-3623-46C3-B517-87C92F9AFFE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531BC63-0022-4A4A-A43B-225DF61ACB7F}"/>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383936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7C4F5D-F6E4-4148-8AB7-F3D48F143A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F6C3A80-110E-483A-B776-888EC642E0AD}"/>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4" name="Footer Placeholder 3">
            <a:extLst>
              <a:ext uri="{FF2B5EF4-FFF2-40B4-BE49-F238E27FC236}">
                <a16:creationId xmlns:a16="http://schemas.microsoft.com/office/drawing/2014/main" xmlns="" id="{B1F53055-BBFF-4737-B447-6ADDF6EE37E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4FBF5EF9-C655-4552-9CA1-A28686681D57}"/>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266200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4B27F2D-CF61-4EC2-B459-0D2F688CFB31}"/>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3" name="Footer Placeholder 2">
            <a:extLst>
              <a:ext uri="{FF2B5EF4-FFF2-40B4-BE49-F238E27FC236}">
                <a16:creationId xmlns:a16="http://schemas.microsoft.com/office/drawing/2014/main" xmlns="" id="{CE9E2FE5-FC32-49D4-9CA8-F211F0D8CF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DFE8199D-AB92-4B34-A390-24C12517A7D2}"/>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46244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8B71C-A7A0-48BD-869B-0355EDB0EB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EB559DB-E09B-4644-B14C-92F1E54F6C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1263F0F-FA36-4BCB-B004-46BEE50E2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E4AEC8E-7263-4293-A44E-36E86AE761FF}"/>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6" name="Footer Placeholder 5">
            <a:extLst>
              <a:ext uri="{FF2B5EF4-FFF2-40B4-BE49-F238E27FC236}">
                <a16:creationId xmlns:a16="http://schemas.microsoft.com/office/drawing/2014/main" xmlns="" id="{063C0E34-1439-4625-8E5A-C41309DB370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05B72B3E-6BB9-4E0C-BA87-81BE15416704}"/>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1281288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1AAFD8-3A5D-4E34-B78B-2E6A91DD48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1C9443B-DEEA-49AD-8247-96BCF972E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430231D2-A30C-4B98-9BD5-843FECCE1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938DCEF-E4F4-411C-8A95-5EAA52120267}"/>
              </a:ext>
            </a:extLst>
          </p:cNvPr>
          <p:cNvSpPr>
            <a:spLocks noGrp="1"/>
          </p:cNvSpPr>
          <p:nvPr>
            <p:ph type="dt" sz="half" idx="10"/>
          </p:nvPr>
        </p:nvSpPr>
        <p:spPr/>
        <p:txBody>
          <a:bodyPr/>
          <a:lstStyle/>
          <a:p>
            <a:fld id="{58EC64CE-25D9-4EDB-89B8-E9DEE5B01967}" type="datetimeFigureOut">
              <a:rPr lang="en-US" smtClean="0"/>
              <a:t>2/12/2020</a:t>
            </a:fld>
            <a:endParaRPr lang="en-US" dirty="0"/>
          </a:p>
        </p:txBody>
      </p:sp>
      <p:sp>
        <p:nvSpPr>
          <p:cNvPr id="6" name="Footer Placeholder 5">
            <a:extLst>
              <a:ext uri="{FF2B5EF4-FFF2-40B4-BE49-F238E27FC236}">
                <a16:creationId xmlns:a16="http://schemas.microsoft.com/office/drawing/2014/main" xmlns="" id="{033B237C-11C8-4169-A2BD-A8E719B0CC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92E545C-6F5D-4281-9A7F-EC566BA9D6E7}"/>
              </a:ext>
            </a:extLst>
          </p:cNvPr>
          <p:cNvSpPr>
            <a:spLocks noGrp="1"/>
          </p:cNvSpPr>
          <p:nvPr>
            <p:ph type="sldNum" sz="quarter" idx="12"/>
          </p:nvPr>
        </p:nvSpPr>
        <p:spPr/>
        <p:txBody>
          <a:bodyPr/>
          <a:lstStyle/>
          <a:p>
            <a:fld id="{809184AA-CCDC-4BD9-B4ED-F065E1C63C43}" type="slidenum">
              <a:rPr lang="en-US" smtClean="0"/>
              <a:t>‹#›</a:t>
            </a:fld>
            <a:endParaRPr lang="en-US" dirty="0"/>
          </a:p>
        </p:txBody>
      </p:sp>
    </p:spTree>
    <p:extLst>
      <p:ext uri="{BB962C8B-B14F-4D97-AF65-F5344CB8AC3E}">
        <p14:creationId xmlns:p14="http://schemas.microsoft.com/office/powerpoint/2010/main" val="3649195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A90C6AC-FED4-449E-9CB0-239F967EE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5C20B8E-814F-463A-8F04-91F56DD667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8127B05-04A5-417C-89CC-34D5AC195E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EC64CE-25D9-4EDB-89B8-E9DEE5B01967}" type="datetimeFigureOut">
              <a:rPr lang="en-US" smtClean="0"/>
              <a:t>2/12/2020</a:t>
            </a:fld>
            <a:endParaRPr lang="en-US" dirty="0"/>
          </a:p>
        </p:txBody>
      </p:sp>
      <p:sp>
        <p:nvSpPr>
          <p:cNvPr id="5" name="Footer Placeholder 4">
            <a:extLst>
              <a:ext uri="{FF2B5EF4-FFF2-40B4-BE49-F238E27FC236}">
                <a16:creationId xmlns:a16="http://schemas.microsoft.com/office/drawing/2014/main" xmlns="" id="{C75DC4CE-3F71-470C-8091-B73048B3B7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9805C689-D42B-4452-881A-5DACD6A83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84AA-CCDC-4BD9-B4ED-F065E1C63C43}" type="slidenum">
              <a:rPr lang="en-US" smtClean="0"/>
              <a:t>‹#›</a:t>
            </a:fld>
            <a:endParaRPr lang="en-US" dirty="0"/>
          </a:p>
        </p:txBody>
      </p:sp>
    </p:spTree>
    <p:extLst>
      <p:ext uri="{BB962C8B-B14F-4D97-AF65-F5344CB8AC3E}">
        <p14:creationId xmlns:p14="http://schemas.microsoft.com/office/powerpoint/2010/main" val="843578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xmlns="" id="{0DE6A193-4755-479A-BC6F-A7EBCA73BE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logo&#10;&#10;Description automatically generated">
            <a:extLst>
              <a:ext uri="{FF2B5EF4-FFF2-40B4-BE49-F238E27FC236}">
                <a16:creationId xmlns:a16="http://schemas.microsoft.com/office/drawing/2014/main" xmlns="" id="{787B7E49-D266-4E12-BE96-C688A4BA12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939" r="13722" b="1"/>
          <a:stretch/>
        </p:blipFill>
        <p:spPr>
          <a:xfrm>
            <a:off x="7949045" y="1398291"/>
            <a:ext cx="3789988" cy="3938358"/>
          </a:xfrm>
          <a:prstGeom prst="rect">
            <a:avLst/>
          </a:prstGeom>
        </p:spPr>
      </p:pic>
      <p:sp>
        <p:nvSpPr>
          <p:cNvPr id="47" name="Freeform: Shape 46">
            <a:extLst>
              <a:ext uri="{FF2B5EF4-FFF2-40B4-BE49-F238E27FC236}">
                <a16:creationId xmlns:a16="http://schemas.microsoft.com/office/drawing/2014/main" xmlns="" id="{AB8B8498-A488-40AF-99EB-F622ED9AD6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xmlns="" id="{2F033D07-FE42-4E5C-A00A-FFE1D42C0F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C24C4BF8-FDB0-4968-A710-BCC7DCC2FAA9}"/>
              </a:ext>
            </a:extLst>
          </p:cNvPr>
          <p:cNvSpPr>
            <a:spLocks noGrp="1"/>
          </p:cNvSpPr>
          <p:nvPr>
            <p:ph type="ctrTitle"/>
          </p:nvPr>
        </p:nvSpPr>
        <p:spPr>
          <a:xfrm>
            <a:off x="804672" y="877824"/>
            <a:ext cx="5294376" cy="3072384"/>
          </a:xfrm>
        </p:spPr>
        <p:txBody>
          <a:bodyPr vert="horz" lIns="91440" tIns="45720" rIns="91440" bIns="45720" rtlCol="0" anchor="b">
            <a:normAutofit/>
          </a:bodyPr>
          <a:lstStyle/>
          <a:p>
            <a:pPr algn="l"/>
            <a:r>
              <a:rPr lang="en-US" sz="5400" dirty="0"/>
              <a:t>All Hands</a:t>
            </a:r>
            <a:br>
              <a:rPr lang="en-US" sz="5400" dirty="0"/>
            </a:br>
            <a:r>
              <a:rPr lang="en-US" sz="5400" dirty="0"/>
              <a:t>Parent Teacher Organization (PTO) Meeting</a:t>
            </a:r>
          </a:p>
        </p:txBody>
      </p:sp>
      <p:sp>
        <p:nvSpPr>
          <p:cNvPr id="3" name="Subtitle 2">
            <a:extLst>
              <a:ext uri="{FF2B5EF4-FFF2-40B4-BE49-F238E27FC236}">
                <a16:creationId xmlns:a16="http://schemas.microsoft.com/office/drawing/2014/main" xmlns="" id="{CC5003C1-F4EB-44C4-83F7-0D73139EB570}"/>
              </a:ext>
            </a:extLst>
          </p:cNvPr>
          <p:cNvSpPr>
            <a:spLocks noGrp="1"/>
          </p:cNvSpPr>
          <p:nvPr>
            <p:ph type="subTitle" idx="1"/>
          </p:nvPr>
        </p:nvSpPr>
        <p:spPr>
          <a:xfrm>
            <a:off x="804672" y="4096512"/>
            <a:ext cx="4167376" cy="1155525"/>
          </a:xfrm>
        </p:spPr>
        <p:txBody>
          <a:bodyPr vert="horz" lIns="91440" tIns="45720" rIns="91440" bIns="45720" rtlCol="0" anchor="t">
            <a:noAutofit/>
          </a:bodyPr>
          <a:lstStyle/>
          <a:p>
            <a:pPr algn="l"/>
            <a:r>
              <a:rPr lang="en-US" sz="2000" dirty="0"/>
              <a:t>January 23, 2020</a:t>
            </a:r>
          </a:p>
          <a:p>
            <a:pPr algn="l"/>
            <a:r>
              <a:rPr lang="en-US" sz="2000" dirty="0"/>
              <a:t>6:30pm</a:t>
            </a:r>
          </a:p>
          <a:p>
            <a:pPr algn="l"/>
            <a:endParaRPr lang="en-US" sz="2000" dirty="0"/>
          </a:p>
          <a:p>
            <a:pPr algn="l"/>
            <a:r>
              <a:rPr lang="en-US" sz="2000" dirty="0"/>
              <a:t>Wendy Roche – PTO President</a:t>
            </a:r>
          </a:p>
        </p:txBody>
      </p:sp>
    </p:spTree>
    <p:extLst>
      <p:ext uri="{BB962C8B-B14F-4D97-AF65-F5344CB8AC3E}">
        <p14:creationId xmlns:p14="http://schemas.microsoft.com/office/powerpoint/2010/main" val="7601976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Agenda</a:t>
            </a:r>
          </a:p>
        </p:txBody>
      </p:sp>
      <p:sp>
        <p:nvSpPr>
          <p:cNvPr id="3" name="Content Placeholder 2">
            <a:extLst>
              <a:ext uri="{FF2B5EF4-FFF2-40B4-BE49-F238E27FC236}">
                <a16:creationId xmlns:a16="http://schemas.microsoft.com/office/drawing/2014/main" xmlns="" id="{A51B0B55-9882-446E-94B4-534EF5B7B77F}"/>
              </a:ext>
            </a:extLst>
          </p:cNvPr>
          <p:cNvSpPr>
            <a:spLocks noGrp="1"/>
          </p:cNvSpPr>
          <p:nvPr>
            <p:ph idx="1"/>
          </p:nvPr>
        </p:nvSpPr>
        <p:spPr>
          <a:xfrm>
            <a:off x="838200" y="2257328"/>
            <a:ext cx="7826406" cy="3900106"/>
          </a:xfrm>
        </p:spPr>
        <p:txBody>
          <a:bodyPr anchor="ctr">
            <a:normAutofit/>
          </a:bodyPr>
          <a:lstStyle/>
          <a:p>
            <a:r>
              <a:rPr lang="en-US" sz="3000" dirty="0"/>
              <a:t>Who is the Holy Cross Academy (HCA) PTO?</a:t>
            </a:r>
          </a:p>
          <a:p>
            <a:r>
              <a:rPr lang="en-US" sz="3000" dirty="0"/>
              <a:t>Executive Board Elections</a:t>
            </a:r>
          </a:p>
          <a:p>
            <a:r>
              <a:rPr lang="en-US" sz="3000" dirty="0"/>
              <a:t>Who Is Your Executive Board?</a:t>
            </a:r>
          </a:p>
          <a:p>
            <a:r>
              <a:rPr lang="en-US" sz="3000" dirty="0"/>
              <a:t>Executive Board Meetings</a:t>
            </a:r>
          </a:p>
          <a:p>
            <a:r>
              <a:rPr lang="en-US" sz="3000" dirty="0"/>
              <a:t>What Have We Done for HCA Lately</a:t>
            </a:r>
          </a:p>
          <a:p>
            <a:r>
              <a:rPr lang="en-US" sz="3000" dirty="0"/>
              <a:t>Upcoming Volunteer Opportunities</a:t>
            </a:r>
          </a:p>
          <a:p>
            <a:r>
              <a:rPr lang="en-US" sz="3000" dirty="0"/>
              <a:t>Questions</a:t>
            </a:r>
          </a:p>
          <a:p>
            <a:endParaRPr lang="en-US" sz="3000" dirty="0"/>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Tree>
    <p:extLst>
      <p:ext uri="{BB962C8B-B14F-4D97-AF65-F5344CB8AC3E}">
        <p14:creationId xmlns:p14="http://schemas.microsoft.com/office/powerpoint/2010/main" val="1521738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Who is the HCA PTO?</a:t>
            </a:r>
          </a:p>
        </p:txBody>
      </p:sp>
      <p:sp>
        <p:nvSpPr>
          <p:cNvPr id="3" name="Content Placeholder 2">
            <a:extLst>
              <a:ext uri="{FF2B5EF4-FFF2-40B4-BE49-F238E27FC236}">
                <a16:creationId xmlns:a16="http://schemas.microsoft.com/office/drawing/2014/main" xmlns="" id="{A51B0B55-9882-446E-94B4-534EF5B7B77F}"/>
              </a:ext>
            </a:extLst>
          </p:cNvPr>
          <p:cNvSpPr>
            <a:spLocks noGrp="1"/>
          </p:cNvSpPr>
          <p:nvPr>
            <p:ph idx="1"/>
          </p:nvPr>
        </p:nvSpPr>
        <p:spPr>
          <a:xfrm>
            <a:off x="660647" y="2095655"/>
            <a:ext cx="9461508" cy="3900106"/>
          </a:xfrm>
        </p:spPr>
        <p:txBody>
          <a:bodyPr anchor="ctr">
            <a:noAutofit/>
          </a:bodyPr>
          <a:lstStyle/>
          <a:p>
            <a:r>
              <a:rPr lang="en-US" sz="2200" dirty="0"/>
              <a:t>The membership of the PTO is composed of the parents or guardians of all students attending Holy Cross Academy and the school faculty.  The Pastor of St. Mary of the Immaculate Conception Church, the Principal and the Assistant Principal shall be ex officio members. </a:t>
            </a:r>
          </a:p>
          <a:p>
            <a:pPr lvl="1"/>
            <a:r>
              <a:rPr lang="en-US" sz="2200" dirty="0"/>
              <a:t>The  objective  of  the PTO  is  to  support  the  Principal  and  Assistant Principal  in  their responsibilities. </a:t>
            </a:r>
          </a:p>
          <a:p>
            <a:endParaRPr lang="en-US" sz="2200" dirty="0"/>
          </a:p>
          <a:p>
            <a:r>
              <a:rPr lang="en-US" sz="2200" dirty="0"/>
              <a:t>The Executive Board shall consist of the President, Vice President, Secretary, Treasurer, four elected Members-at-Large, and then in an ex officio capacity, the Pastor, the Principal, the Assistant Principal, and the immediate past President of the PTO. </a:t>
            </a:r>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Tree>
    <p:extLst>
      <p:ext uri="{BB962C8B-B14F-4D97-AF65-F5344CB8AC3E}">
        <p14:creationId xmlns:p14="http://schemas.microsoft.com/office/powerpoint/2010/main" val="3273767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Executive Board Elections</a:t>
            </a:r>
          </a:p>
        </p:txBody>
      </p:sp>
      <p:sp>
        <p:nvSpPr>
          <p:cNvPr id="3" name="Content Placeholder 2">
            <a:extLst>
              <a:ext uri="{FF2B5EF4-FFF2-40B4-BE49-F238E27FC236}">
                <a16:creationId xmlns:a16="http://schemas.microsoft.com/office/drawing/2014/main" xmlns="" id="{A51B0B55-9882-446E-94B4-534EF5B7B77F}"/>
              </a:ext>
            </a:extLst>
          </p:cNvPr>
          <p:cNvSpPr>
            <a:spLocks noGrp="1"/>
          </p:cNvSpPr>
          <p:nvPr>
            <p:ph idx="1"/>
          </p:nvPr>
        </p:nvSpPr>
        <p:spPr>
          <a:xfrm>
            <a:off x="713913" y="3122400"/>
            <a:ext cx="9504286" cy="3222866"/>
          </a:xfrm>
        </p:spPr>
        <p:txBody>
          <a:bodyPr anchor="ctr">
            <a:noAutofit/>
          </a:bodyPr>
          <a:lstStyle/>
          <a:p>
            <a:r>
              <a:rPr lang="en-US" sz="2000" dirty="0"/>
              <a:t>The officers shall be elected and installed annually for one-year terms by the last regular Executive Board meeting of the school year. </a:t>
            </a:r>
          </a:p>
          <a:p>
            <a:r>
              <a:rPr lang="en-US" sz="2000" dirty="0"/>
              <a:t>If more than one person is nominated for the same position, the general membership shall vote by secret ballot to elect a person to that position. Ballots will be distributed to all members via the family newsletter or, in the case of faculty members, via the faculty mailboxes. Election shall be by a simple majority of the ballots returned on or before the due date. In the event of a tie vote for a position, the Principal or Assistant Principal will pick one of the nominees who are tied in the voting. </a:t>
            </a:r>
          </a:p>
          <a:p>
            <a:r>
              <a:rPr lang="en-US" sz="2000" dirty="0"/>
              <a:t>Executive Board members will not serve more than three consecutive years. At-large members may only serve two consecutive years in that position. </a:t>
            </a:r>
          </a:p>
          <a:p>
            <a:r>
              <a:rPr lang="en-US" sz="2000" dirty="0"/>
              <a:t>Each Executive Board member must serve as chair of at least two events or committees, unless there is such a surplus of interest that all events and committees are chaired by PTO members. </a:t>
            </a:r>
          </a:p>
          <a:p>
            <a:endParaRPr lang="en-US" sz="2000" dirty="0"/>
          </a:p>
          <a:p>
            <a:endParaRPr lang="en-US" sz="2000" dirty="0"/>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Tree>
    <p:extLst>
      <p:ext uri="{BB962C8B-B14F-4D97-AF65-F5344CB8AC3E}">
        <p14:creationId xmlns:p14="http://schemas.microsoft.com/office/powerpoint/2010/main" val="136396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Who Is Your Executive Board?</a:t>
            </a:r>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
        <p:nvSpPr>
          <p:cNvPr id="8" name="Content Placeholder 2">
            <a:extLst>
              <a:ext uri="{FF2B5EF4-FFF2-40B4-BE49-F238E27FC236}">
                <a16:creationId xmlns:a16="http://schemas.microsoft.com/office/drawing/2014/main" xmlns="" id="{2518B792-B30E-4C07-BF46-207ECE3FF675}"/>
              </a:ext>
            </a:extLst>
          </p:cNvPr>
          <p:cNvSpPr txBox="1">
            <a:spLocks/>
          </p:cNvSpPr>
          <p:nvPr/>
        </p:nvSpPr>
        <p:spPr>
          <a:xfrm>
            <a:off x="731667" y="2376040"/>
            <a:ext cx="569724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President: Wendy Roche</a:t>
            </a:r>
          </a:p>
          <a:p>
            <a:r>
              <a:rPr lang="en-US" sz="2600" dirty="0"/>
              <a:t>Vice President: Rosemary Brown</a:t>
            </a:r>
          </a:p>
          <a:p>
            <a:r>
              <a:rPr lang="en-US" sz="2600" dirty="0"/>
              <a:t>Secretary: Dawn Mauro</a:t>
            </a:r>
          </a:p>
          <a:p>
            <a:r>
              <a:rPr lang="en-US" sz="2600" dirty="0"/>
              <a:t>Treasurer: Susana Torres</a:t>
            </a:r>
          </a:p>
          <a:p>
            <a:r>
              <a:rPr lang="en-US" sz="2600" dirty="0"/>
              <a:t>Members-at-Large: </a:t>
            </a:r>
          </a:p>
          <a:p>
            <a:pPr lvl="1"/>
            <a:r>
              <a:rPr lang="en-US" sz="2600" dirty="0"/>
              <a:t>Jennifer Bridy, Tara Durant, Susan Hamann, Belinda </a:t>
            </a:r>
            <a:r>
              <a:rPr lang="en-US" sz="2600" dirty="0" err="1"/>
              <a:t>Leonen</a:t>
            </a:r>
            <a:r>
              <a:rPr lang="en-US" sz="2600" dirty="0"/>
              <a:t>, Marlene McDonald</a:t>
            </a:r>
          </a:p>
          <a:p>
            <a:endParaRPr lang="en-US" sz="2600" dirty="0"/>
          </a:p>
        </p:txBody>
      </p:sp>
      <p:sp>
        <p:nvSpPr>
          <p:cNvPr id="9" name="Content Placeholder 3">
            <a:extLst>
              <a:ext uri="{FF2B5EF4-FFF2-40B4-BE49-F238E27FC236}">
                <a16:creationId xmlns:a16="http://schemas.microsoft.com/office/drawing/2014/main" xmlns="" id="{3E935881-1084-41A1-8072-435407BDA62D}"/>
              </a:ext>
            </a:extLst>
          </p:cNvPr>
          <p:cNvSpPr txBox="1">
            <a:spLocks/>
          </p:cNvSpPr>
          <p:nvPr/>
        </p:nvSpPr>
        <p:spPr>
          <a:xfrm>
            <a:off x="6065667" y="2376040"/>
            <a:ext cx="569724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Pastor: Father Mosimann</a:t>
            </a:r>
          </a:p>
          <a:p>
            <a:r>
              <a:rPr lang="en-US" sz="2600" dirty="0"/>
              <a:t>Principal: Dr. Fry</a:t>
            </a:r>
          </a:p>
          <a:p>
            <a:r>
              <a:rPr lang="en-US" sz="2600" dirty="0"/>
              <a:t>Assistant Principal: Angie Tomayko</a:t>
            </a:r>
          </a:p>
          <a:p>
            <a:r>
              <a:rPr lang="en-US" sz="2600" dirty="0"/>
              <a:t>Past President of the PTO: Brian Fannin</a:t>
            </a:r>
          </a:p>
          <a:p>
            <a:endParaRPr lang="en-US" sz="2600" dirty="0"/>
          </a:p>
        </p:txBody>
      </p:sp>
    </p:spTree>
    <p:extLst>
      <p:ext uri="{BB962C8B-B14F-4D97-AF65-F5344CB8AC3E}">
        <p14:creationId xmlns:p14="http://schemas.microsoft.com/office/powerpoint/2010/main" val="358037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Executive Board Meetings</a:t>
            </a:r>
          </a:p>
        </p:txBody>
      </p:sp>
      <p:sp>
        <p:nvSpPr>
          <p:cNvPr id="3" name="Content Placeholder 2">
            <a:extLst>
              <a:ext uri="{FF2B5EF4-FFF2-40B4-BE49-F238E27FC236}">
                <a16:creationId xmlns:a16="http://schemas.microsoft.com/office/drawing/2014/main" xmlns="" id="{A51B0B55-9882-446E-94B4-534EF5B7B77F}"/>
              </a:ext>
            </a:extLst>
          </p:cNvPr>
          <p:cNvSpPr>
            <a:spLocks noGrp="1"/>
          </p:cNvSpPr>
          <p:nvPr>
            <p:ph idx="1"/>
          </p:nvPr>
        </p:nvSpPr>
        <p:spPr>
          <a:xfrm>
            <a:off x="687280" y="2911112"/>
            <a:ext cx="9337221" cy="2783917"/>
          </a:xfrm>
        </p:spPr>
        <p:txBody>
          <a:bodyPr anchor="ctr">
            <a:noAutofit/>
          </a:bodyPr>
          <a:lstStyle/>
          <a:p>
            <a:r>
              <a:rPr lang="en-US" sz="2400" dirty="0"/>
              <a:t>Regular meetings of the Executive Board shall be held at least once a quarter. </a:t>
            </a:r>
            <a:r>
              <a:rPr lang="en-US" sz="2400" i="1" dirty="0"/>
              <a:t>(Note: we hold meetings monthly)  </a:t>
            </a:r>
            <a:r>
              <a:rPr lang="en-US" sz="2400" dirty="0"/>
              <a:t>Special meetings of the Executive Board may be called by the President. </a:t>
            </a:r>
          </a:p>
          <a:p>
            <a:r>
              <a:rPr lang="en-US" sz="2400" dirty="0"/>
              <a:t>A schedule of Executive Board meetings shall be prepared and distributed to members and revisions to meetings scheduled will be communicated in a timely manner. </a:t>
            </a:r>
          </a:p>
          <a:p>
            <a:r>
              <a:rPr lang="en-US" sz="2400" dirty="0"/>
              <a:t>Typical Agenda: Principal Report, Treasurer Report, Old Business/Events, New Business/Events</a:t>
            </a:r>
          </a:p>
          <a:p>
            <a:r>
              <a:rPr lang="en-US" sz="2400" dirty="0"/>
              <a:t>Minutes Posted Online</a:t>
            </a:r>
          </a:p>
          <a:p>
            <a:endParaRPr lang="en-US" sz="2400" dirty="0"/>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Tree>
    <p:extLst>
      <p:ext uri="{BB962C8B-B14F-4D97-AF65-F5344CB8AC3E}">
        <p14:creationId xmlns:p14="http://schemas.microsoft.com/office/powerpoint/2010/main" val="273760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What Have We Done for HCA Lately</a:t>
            </a:r>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
        <p:nvSpPr>
          <p:cNvPr id="8" name="Content Placeholder 2">
            <a:extLst>
              <a:ext uri="{FF2B5EF4-FFF2-40B4-BE49-F238E27FC236}">
                <a16:creationId xmlns:a16="http://schemas.microsoft.com/office/drawing/2014/main" xmlns="" id="{2518B792-B30E-4C07-BF46-207ECE3FF675}"/>
              </a:ext>
            </a:extLst>
          </p:cNvPr>
          <p:cNvSpPr txBox="1">
            <a:spLocks/>
          </p:cNvSpPr>
          <p:nvPr/>
        </p:nvSpPr>
        <p:spPr>
          <a:xfrm>
            <a:off x="731667" y="2376040"/>
            <a:ext cx="569724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600" dirty="0"/>
          </a:p>
        </p:txBody>
      </p:sp>
      <p:sp>
        <p:nvSpPr>
          <p:cNvPr id="7" name="Content Placeholder 2">
            <a:extLst>
              <a:ext uri="{FF2B5EF4-FFF2-40B4-BE49-F238E27FC236}">
                <a16:creationId xmlns:a16="http://schemas.microsoft.com/office/drawing/2014/main" xmlns="" id="{137838CD-CF19-48A3-ABFB-0E3BC9C7C57A}"/>
              </a:ext>
            </a:extLst>
          </p:cNvPr>
          <p:cNvSpPr>
            <a:spLocks noGrp="1"/>
          </p:cNvSpPr>
          <p:nvPr>
            <p:ph idx="1"/>
          </p:nvPr>
        </p:nvSpPr>
        <p:spPr>
          <a:xfrm>
            <a:off x="731667" y="2820560"/>
            <a:ext cx="9504286" cy="3222866"/>
          </a:xfrm>
        </p:spPr>
        <p:txBody>
          <a:bodyPr anchor="ctr">
            <a:noAutofit/>
          </a:bodyPr>
          <a:lstStyle/>
          <a:p>
            <a:r>
              <a:rPr lang="en-US" sz="2400" dirty="0"/>
              <a:t>Identify best ways to utilize excess funds in PTO budget</a:t>
            </a:r>
          </a:p>
          <a:p>
            <a:pPr lvl="1"/>
            <a:r>
              <a:rPr lang="en-US" dirty="0"/>
              <a:t>New Laminator for Staff</a:t>
            </a:r>
          </a:p>
          <a:p>
            <a:pPr lvl="1"/>
            <a:r>
              <a:rPr lang="en-US" dirty="0"/>
              <a:t>New Girls and Boys Basketball Uniforms</a:t>
            </a:r>
          </a:p>
          <a:p>
            <a:pPr lvl="1"/>
            <a:r>
              <a:rPr lang="en-US" dirty="0"/>
              <a:t>New Divider/Basketball hoops </a:t>
            </a:r>
          </a:p>
          <a:p>
            <a:pPr lvl="1"/>
            <a:r>
              <a:rPr lang="en-US" dirty="0"/>
              <a:t>New Gym Equipment</a:t>
            </a:r>
          </a:p>
          <a:p>
            <a:pPr lvl="1"/>
            <a:r>
              <a:rPr lang="en-US" dirty="0"/>
              <a:t>Set Up and Annual Fee for Online Payment System</a:t>
            </a:r>
          </a:p>
          <a:p>
            <a:r>
              <a:rPr lang="en-US" sz="2400" dirty="0"/>
              <a:t>Identify new programs/activities</a:t>
            </a:r>
          </a:p>
          <a:p>
            <a:pPr lvl="1"/>
            <a:r>
              <a:rPr lang="en-US" dirty="0"/>
              <a:t>Athlete’s Don’t</a:t>
            </a:r>
          </a:p>
          <a:p>
            <a:pPr lvl="1"/>
            <a:r>
              <a:rPr lang="en-US" dirty="0"/>
              <a:t>Support for Military Families</a:t>
            </a:r>
          </a:p>
          <a:p>
            <a:pPr lvl="1"/>
            <a:r>
              <a:rPr lang="en-US" dirty="0"/>
              <a:t>Transition from Auction to Casino Night</a:t>
            </a:r>
          </a:p>
          <a:p>
            <a:pPr lvl="1"/>
            <a:r>
              <a:rPr lang="en-US" dirty="0"/>
              <a:t>New Fundraisers – Holiday Gift Basket Fundraiser; Monks’ Bread</a:t>
            </a:r>
          </a:p>
          <a:p>
            <a:pPr lvl="1"/>
            <a:endParaRPr lang="en-US" sz="1600" dirty="0"/>
          </a:p>
        </p:txBody>
      </p:sp>
    </p:spTree>
    <p:extLst>
      <p:ext uri="{BB962C8B-B14F-4D97-AF65-F5344CB8AC3E}">
        <p14:creationId xmlns:p14="http://schemas.microsoft.com/office/powerpoint/2010/main" val="296112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EBF87945-A001-489F-9D9B-7D9435F0B9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0" cy="191109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838200" y="365760"/>
            <a:ext cx="10515600" cy="1325563"/>
          </a:xfrm>
        </p:spPr>
        <p:txBody>
          <a:bodyPr>
            <a:normAutofit/>
          </a:bodyPr>
          <a:lstStyle/>
          <a:p>
            <a:pPr algn="ctr"/>
            <a:r>
              <a:rPr lang="en-US" dirty="0">
                <a:solidFill>
                  <a:schemeClr val="bg1"/>
                </a:solidFill>
              </a:rPr>
              <a:t>Upcoming Volunteer Opportunities</a:t>
            </a:r>
          </a:p>
        </p:txBody>
      </p:sp>
      <p:sp>
        <p:nvSpPr>
          <p:cNvPr id="3" name="Content Placeholder 2">
            <a:extLst>
              <a:ext uri="{FF2B5EF4-FFF2-40B4-BE49-F238E27FC236}">
                <a16:creationId xmlns:a16="http://schemas.microsoft.com/office/drawing/2014/main" xmlns="" id="{A51B0B55-9882-446E-94B4-534EF5B7B77F}"/>
              </a:ext>
            </a:extLst>
          </p:cNvPr>
          <p:cNvSpPr>
            <a:spLocks noGrp="1"/>
          </p:cNvSpPr>
          <p:nvPr>
            <p:ph idx="1"/>
          </p:nvPr>
        </p:nvSpPr>
        <p:spPr>
          <a:xfrm>
            <a:off x="491972" y="2727843"/>
            <a:ext cx="8589885" cy="2925960"/>
          </a:xfrm>
        </p:spPr>
        <p:txBody>
          <a:bodyPr anchor="ctr">
            <a:noAutofit/>
          </a:bodyPr>
          <a:lstStyle/>
          <a:p>
            <a:pPr lvl="1"/>
            <a:r>
              <a:rPr lang="en-US" sz="3000" dirty="0"/>
              <a:t>Academic Dinner – 1/30 (Jennifer Bridy)</a:t>
            </a:r>
          </a:p>
          <a:p>
            <a:pPr lvl="1"/>
            <a:r>
              <a:rPr lang="en-US" sz="3000" dirty="0"/>
              <a:t>Sky Zone Event – 1/31 (Wendy Roche)</a:t>
            </a:r>
          </a:p>
          <a:p>
            <a:pPr lvl="1"/>
            <a:r>
              <a:rPr lang="en-US" sz="3000" dirty="0"/>
              <a:t>Father Daughter Dance – 2/1 (Susana Torres)</a:t>
            </a:r>
          </a:p>
          <a:p>
            <a:pPr lvl="1"/>
            <a:r>
              <a:rPr lang="en-US" sz="3000" dirty="0"/>
              <a:t>Lenten Soup Supper – 3/20 (Susan Hamann)</a:t>
            </a:r>
          </a:p>
          <a:p>
            <a:pPr lvl="1"/>
            <a:r>
              <a:rPr lang="en-US" sz="3000" dirty="0"/>
              <a:t>Casino Night – 5/30 (Wendy Roche)</a:t>
            </a:r>
          </a:p>
          <a:p>
            <a:pPr lvl="2"/>
            <a:r>
              <a:rPr lang="en-US" sz="3000" dirty="0"/>
              <a:t>Gaming, Logistics // Food // Silent Auction</a:t>
            </a:r>
          </a:p>
          <a:p>
            <a:pPr lvl="2"/>
            <a:r>
              <a:rPr lang="en-US" sz="3000" b="1" i="1" dirty="0"/>
              <a:t>MEETING 2/3 at 2pm</a:t>
            </a:r>
          </a:p>
          <a:p>
            <a:pPr lvl="1"/>
            <a:r>
              <a:rPr lang="en-US" sz="3000" dirty="0"/>
              <a:t>Fundraisers (Susana Torres / Rosemary Brown)</a:t>
            </a:r>
          </a:p>
          <a:p>
            <a:pPr lvl="2"/>
            <a:r>
              <a:rPr lang="en-US" sz="3000" dirty="0"/>
              <a:t>Restaurant Nights // Grocery Store Promotions</a:t>
            </a:r>
          </a:p>
        </p:txBody>
      </p:sp>
      <p:pic>
        <p:nvPicPr>
          <p:cNvPr id="5" name="Picture 4" descr="A close up of a logo&#10;&#10;Description automatically generated">
            <a:extLst>
              <a:ext uri="{FF2B5EF4-FFF2-40B4-BE49-F238E27FC236}">
                <a16:creationId xmlns:a16="http://schemas.microsoft.com/office/drawing/2014/main" xmlns="" id="{44572A7D-9320-40C8-B109-B76139845AC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660" b="2"/>
          <a:stretch/>
        </p:blipFill>
        <p:spPr>
          <a:xfrm>
            <a:off x="10299708" y="5384310"/>
            <a:ext cx="1892292" cy="1471472"/>
          </a:xfrm>
          <a:prstGeom prst="rect">
            <a:avLst/>
          </a:prstGeom>
          <a:solidFill>
            <a:schemeClr val="bg1"/>
          </a:solidFill>
          <a:ln cmpd="sng">
            <a:noFill/>
          </a:ln>
        </p:spPr>
      </p:pic>
    </p:spTree>
    <p:extLst>
      <p:ext uri="{BB962C8B-B14F-4D97-AF65-F5344CB8AC3E}">
        <p14:creationId xmlns:p14="http://schemas.microsoft.com/office/powerpoint/2010/main" val="2556682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47">
            <a:extLst>
              <a:ext uri="{FF2B5EF4-FFF2-40B4-BE49-F238E27FC236}">
                <a16:creationId xmlns:a16="http://schemas.microsoft.com/office/drawing/2014/main" xmlns="" id="{1707FC24-6981-43D9-B525-C7832BA22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C73B1DDC-A496-4B85-B527-D1AF48177399}"/>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kern="1200" dirty="0">
                <a:solidFill>
                  <a:srgbClr val="FFFFFF"/>
                </a:solidFill>
                <a:latin typeface="+mj-lt"/>
                <a:ea typeface="+mj-ea"/>
                <a:cs typeface="+mj-cs"/>
              </a:rPr>
              <a:t>Questions?</a:t>
            </a:r>
          </a:p>
        </p:txBody>
      </p:sp>
      <p:pic>
        <p:nvPicPr>
          <p:cNvPr id="6" name="Picture 5" descr="A close up of a logo&#10;&#10;Description automatically generated">
            <a:extLst>
              <a:ext uri="{FF2B5EF4-FFF2-40B4-BE49-F238E27FC236}">
                <a16:creationId xmlns:a16="http://schemas.microsoft.com/office/drawing/2014/main" xmlns="" id="{482C5C80-99D4-4BC7-88C0-E677EF00EA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53822" y="901664"/>
            <a:ext cx="6553545" cy="5062613"/>
          </a:xfrm>
          <a:prstGeom prst="rect">
            <a:avLst/>
          </a:prstGeom>
        </p:spPr>
      </p:pic>
    </p:spTree>
    <p:extLst>
      <p:ext uri="{BB962C8B-B14F-4D97-AF65-F5344CB8AC3E}">
        <p14:creationId xmlns:p14="http://schemas.microsoft.com/office/powerpoint/2010/main" val="1259180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635</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All Hands Parent Teacher Organization (PTO) Meeting</vt:lpstr>
      <vt:lpstr>Agenda</vt:lpstr>
      <vt:lpstr>Who is the HCA PTO?</vt:lpstr>
      <vt:lpstr>Executive Board Elections</vt:lpstr>
      <vt:lpstr>Who Is Your Executive Board?</vt:lpstr>
      <vt:lpstr>Executive Board Meetings</vt:lpstr>
      <vt:lpstr>What Have We Done for HCA Lately</vt:lpstr>
      <vt:lpstr>Upcoming Volunteer Opportunities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Teacher Organization (PTO) Meeting</dc:title>
  <dc:creator>Matthew Roche</dc:creator>
  <cp:lastModifiedBy>HCA Office</cp:lastModifiedBy>
  <cp:revision>15</cp:revision>
  <cp:lastPrinted>2020-01-21T02:25:22Z</cp:lastPrinted>
  <dcterms:created xsi:type="dcterms:W3CDTF">2019-12-30T14:41:01Z</dcterms:created>
  <dcterms:modified xsi:type="dcterms:W3CDTF">2020-02-12T15:37:40Z</dcterms:modified>
</cp:coreProperties>
</file>